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64" r:id="rId2"/>
    <p:sldId id="286" r:id="rId3"/>
    <p:sldId id="287" r:id="rId4"/>
    <p:sldId id="288" r:id="rId5"/>
    <p:sldId id="275" r:id="rId6"/>
    <p:sldId id="276" r:id="rId7"/>
    <p:sldId id="277" r:id="rId8"/>
    <p:sldId id="278" r:id="rId9"/>
    <p:sldId id="279" r:id="rId10"/>
    <p:sldId id="280" r:id="rId11"/>
    <p:sldId id="285" r:id="rId12"/>
    <p:sldId id="281" r:id="rId13"/>
    <p:sldId id="282" r:id="rId14"/>
    <p:sldId id="283" r:id="rId15"/>
    <p:sldId id="284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5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979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80" y="29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03F8B-A50D-DE44-9304-39C43FB3C5B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51AFC-CD2E-5241-A5F6-3092FE774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24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87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5AB08-8606-1DA9-79F0-AA081787E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4766C-EF8F-AD1E-393C-BB99AF528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DAC3C-C50F-580B-DD56-73359BDA5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ED0C-268F-26C7-D525-0FAEF2167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14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B41D4-16E7-EBFF-297A-796489307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A5CAC-DBA9-CAFB-8F56-9A377541D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1AF1BA-DA15-4801-0C3B-D0FB11DA3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F5327-8259-53F5-0C1D-6BD9965A6D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82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BE560-AB62-12CC-3533-3E33DA02C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38E626-892C-AB4C-0930-554DB60FFB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59AC5-ABB6-4CB6-5DFC-0EDB675F2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5DEB2-213A-EAAB-6492-627B8B3D4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75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8ABF2-10D5-43FF-6806-951228519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CFED4-4244-C060-7BC9-FBA58345BC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6A505C-FC21-8D6A-99C9-D107BB184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C4D4E-4447-E26B-25DE-7C10862FB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75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14BAE-2EE5-A03E-B4DE-A12123223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7053B8-2BC7-0FA0-BDDC-998327D800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E719BA-DFC1-4588-5662-87D26EA9A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D889E-1A23-74F0-F1C8-9F9FAB4C84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80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3F679-57B8-E475-97D1-9F31E2C5D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6D8BE2-3A4C-3C3E-4544-1EFE02A80F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33992-EE61-7D73-E757-94A6E7465D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23142-FF2C-5325-F6AF-7B16B7A882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64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10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CD322-795E-4AB5-2805-CD6E163C5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734A4B-9174-EDD1-A5D9-461134BBA3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CABFF-D821-AD1F-80D5-78EFA89EDA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E2671-AEF7-2FC5-DE80-61ACE1979A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76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9DFBD-C13E-27C2-A658-9CDBCB1B6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131BC6-BB97-73DB-B930-2E679AE03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94DC49-C5BC-DDE3-ED61-A6D8EEB65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B6A5D-A652-3D81-EA54-A9DFCD4A30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18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D8722-8C0B-4EAC-22CF-4A7F6FD2F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44DBFC-BB37-2C26-D4C7-A457C6CCD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F268D5-DDF2-7B76-2B9B-C497C6DD8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85EFA-1318-B44E-6EB2-0FC9C5681D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85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2DD15-1F08-4469-3F44-A0F5B5F37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57234-2416-E54B-89DA-52FF22C707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40CBF7-A310-59DA-451F-2C2D9E7F1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BE114-AE6A-D450-04DE-1BF2A70D2E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43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00246-AB99-F39B-038F-3A4F68AA8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207DF6-1AF3-BB1C-10C9-0733303BB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A0F783-C13F-2859-DBA1-969A51EF0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5F369-08FA-5DF2-2389-6E20482F3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20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D7B84-44D9-6B83-166A-0C6DC9080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042B0E-6500-1E54-0CAB-CF56C7828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A3019C-B62E-84D7-87C1-AE9CCB1CE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0CA73-D7C9-0FEF-1E9D-8B8D97AC75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88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B5706-B363-45FF-3B2C-B7FA7A5B7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5CE2E-3EAC-A93E-520E-6411699EB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C283FD-DA86-72DA-33D4-DCF091C5F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A8D9A-B4CB-93B5-5F4A-D14152E89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83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73BFB-F921-AA1A-F21D-8902C19CE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AA5772-DF1B-19E8-AC2D-3D8277B0C8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8ECEEB-C5FD-4BEC-441B-7C69F023B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096AF-8FFE-0F90-A854-BC2773AABE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28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50344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3F103DCA-791F-6E43-9621-0FFA8B544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0464798" cy="6858000"/>
          </a:xfrm>
          <a:custGeom>
            <a:avLst/>
            <a:gdLst>
              <a:gd name="connsiteX0" fmla="*/ 0 w 10464798"/>
              <a:gd name="connsiteY0" fmla="*/ 0 h 6858000"/>
              <a:gd name="connsiteX1" fmla="*/ 406398 w 10464798"/>
              <a:gd name="connsiteY1" fmla="*/ 0 h 6858000"/>
              <a:gd name="connsiteX2" fmla="*/ 5498904 w 10464798"/>
              <a:gd name="connsiteY2" fmla="*/ 0 h 6858000"/>
              <a:gd name="connsiteX3" fmla="*/ 5850595 w 10464798"/>
              <a:gd name="connsiteY3" fmla="*/ 0 h 6858000"/>
              <a:gd name="connsiteX4" fmla="*/ 10464798 w 10464798"/>
              <a:gd name="connsiteY4" fmla="*/ 0 h 6858000"/>
              <a:gd name="connsiteX5" fmla="*/ 8809500 w 10464798"/>
              <a:gd name="connsiteY5" fmla="*/ 6858000 h 6858000"/>
              <a:gd name="connsiteX6" fmla="*/ 5850595 w 10464798"/>
              <a:gd name="connsiteY6" fmla="*/ 6858000 h 6858000"/>
              <a:gd name="connsiteX7" fmla="*/ 3843605 w 10464798"/>
              <a:gd name="connsiteY7" fmla="*/ 6858000 h 6858000"/>
              <a:gd name="connsiteX8" fmla="*/ 406398 w 10464798"/>
              <a:gd name="connsiteY8" fmla="*/ 6858000 h 6858000"/>
              <a:gd name="connsiteX9" fmla="*/ 0 w 10464798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64798" h="6858000">
                <a:moveTo>
                  <a:pt x="0" y="0"/>
                </a:moveTo>
                <a:lnTo>
                  <a:pt x="406398" y="0"/>
                </a:lnTo>
                <a:lnTo>
                  <a:pt x="5498904" y="0"/>
                </a:lnTo>
                <a:lnTo>
                  <a:pt x="5850595" y="0"/>
                </a:lnTo>
                <a:lnTo>
                  <a:pt x="10464798" y="0"/>
                </a:lnTo>
                <a:lnTo>
                  <a:pt x="8809500" y="6858000"/>
                </a:lnTo>
                <a:lnTo>
                  <a:pt x="5850595" y="6858000"/>
                </a:lnTo>
                <a:lnTo>
                  <a:pt x="3843605" y="6858000"/>
                </a:lnTo>
                <a:lnTo>
                  <a:pt x="40639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F70F15D-372D-5B45-92B4-1B626E0FC1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429374"/>
            <a:ext cx="6159500" cy="410882"/>
          </a:xfrm>
        </p:spPr>
        <p:txBody>
          <a:bodyPr/>
          <a:lstStyle>
            <a:lvl1pPr marL="0" indent="0">
              <a:buNone/>
              <a:defRPr sz="2300">
                <a:ln>
                  <a:noFill/>
                </a:ln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378D8B-ED2A-3D41-92FB-40BA9FA8C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182248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995C957-CDB9-C342-8243-6F7D038511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199" y="6231067"/>
            <a:ext cx="7530353" cy="295466"/>
          </a:xfrm>
        </p:spPr>
        <p:txBody>
          <a:bodyPr bIns="0" anchor="b" anchorCtr="0"/>
          <a:lstStyle>
            <a:lvl1pPr marL="0" indent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name, position, unit/faculty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77E77-56F4-4C9C-AB6A-89C89D91C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814627"/>
            <a:ext cx="7530353" cy="1213153"/>
          </a:xfrm>
        </p:spPr>
        <p:txBody>
          <a:bodyPr rIns="182880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presentation title in title or sentence case</a:t>
            </a:r>
          </a:p>
        </p:txBody>
      </p:sp>
    </p:spTree>
    <p:extLst>
      <p:ext uri="{BB962C8B-B14F-4D97-AF65-F5344CB8AC3E}">
        <p14:creationId xmlns:p14="http://schemas.microsoft.com/office/powerpoint/2010/main" val="412645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5A38DE-B4F5-9E44-95BA-B52017051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W–Madison logo with white text on a red background">
            <a:extLst>
              <a:ext uri="{FF2B5EF4-FFF2-40B4-BE49-F238E27FC236}">
                <a16:creationId xmlns:a16="http://schemas.microsoft.com/office/drawing/2014/main" id="{FD11A7E0-5739-204C-9014-DB43944F2D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3DB41-0E0D-3DA2-7A76-C0187BC8F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23331"/>
            <a:ext cx="10896600" cy="213392"/>
          </a:xfrm>
        </p:spPr>
        <p:txBody>
          <a:bodyPr/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Red Closing Slide</a:t>
            </a:r>
          </a:p>
        </p:txBody>
      </p:sp>
    </p:spTree>
    <p:extLst>
      <p:ext uri="{BB962C8B-B14F-4D97-AF65-F5344CB8AC3E}">
        <p14:creationId xmlns:p14="http://schemas.microsoft.com/office/powerpoint/2010/main" val="79783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5A38DE-B4F5-9E44-95BA-B52017051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W–Madison logo with white text on a red background">
            <a:extLst>
              <a:ext uri="{FF2B5EF4-FFF2-40B4-BE49-F238E27FC236}">
                <a16:creationId xmlns:a16="http://schemas.microsoft.com/office/drawing/2014/main" id="{FD11A7E0-5739-204C-9014-DB43944F2D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7DB89E-70AA-E4A2-9190-47A86DFC3F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23331"/>
            <a:ext cx="10896600" cy="213392"/>
          </a:xfrm>
        </p:spPr>
        <p:txBody>
          <a:bodyPr/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Black Closing slide</a:t>
            </a:r>
          </a:p>
        </p:txBody>
      </p:sp>
    </p:spTree>
    <p:extLst>
      <p:ext uri="{BB962C8B-B14F-4D97-AF65-F5344CB8AC3E}">
        <p14:creationId xmlns:p14="http://schemas.microsoft.com/office/powerpoint/2010/main" val="1052615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9886E-E0D4-5815-83F1-889895E62F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969AA8-F260-814E-8CAE-0885CD16F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331912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F89922-C537-DD47-8C8F-19B8B33E65F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24000" y="1524000"/>
            <a:ext cx="9829800" cy="4648200"/>
          </a:xfrm>
        </p:spPr>
        <p:txBody>
          <a:bodyPr/>
          <a:lstStyle/>
          <a:p>
            <a:pPr lvl="0"/>
            <a:r>
              <a:rPr lang="en-US" dirty="0"/>
              <a:t>Bulleted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E8CB17-529B-9C4F-B120-C1236DEE81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3405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presentation topic or department/unit name</a:t>
            </a:r>
          </a:p>
        </p:txBody>
      </p:sp>
    </p:spTree>
    <p:extLst>
      <p:ext uri="{BB962C8B-B14F-4D97-AF65-F5344CB8AC3E}">
        <p14:creationId xmlns:p14="http://schemas.microsoft.com/office/powerpoint/2010/main" val="3626283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BCA86-D8D8-70D0-C62A-9DE796C67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969AA8-F260-814E-8CAE-0885CD16F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331912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F89922-C537-DD47-8C8F-19B8B33E65F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24000" y="1524000"/>
            <a:ext cx="4724400" cy="4648200"/>
          </a:xfrm>
        </p:spPr>
        <p:txBody>
          <a:bodyPr/>
          <a:lstStyle/>
          <a:p>
            <a:pPr lvl="0"/>
            <a:r>
              <a:rPr lang="en-US" dirty="0"/>
              <a:t>Bulleted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E8CB17-529B-9C4F-B120-C1236DEE81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3405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E2D8BB4A-46A4-1343-BA88-41D2E1C0EA5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38900" y="1524000"/>
            <a:ext cx="4914900" cy="4648200"/>
          </a:xfrm>
        </p:spPr>
        <p:txBody>
          <a:bodyPr/>
          <a:lstStyle/>
          <a:p>
            <a:pPr lvl="0"/>
            <a:r>
              <a:rPr lang="en-US" dirty="0"/>
              <a:t>Bulleted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5788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8866-4F69-FCBB-5935-007FD86EB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E8CB17-529B-9C4F-B120-C1236DEE81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3405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  <p:sp>
        <p:nvSpPr>
          <p:cNvPr id="7" name="Chart Placeholder 11">
            <a:extLst>
              <a:ext uri="{FF2B5EF4-FFF2-40B4-BE49-F238E27FC236}">
                <a16:creationId xmlns:a16="http://schemas.microsoft.com/office/drawing/2014/main" id="{8C3425D9-7762-3940-B7DA-B13EC3E058BA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524000" y="1523999"/>
            <a:ext cx="9829800" cy="463186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1902739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17D7-4166-2ED9-1881-347107691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C8FC7EDF-D625-4640-AF06-22ADBDC8C8C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57200" y="1530523"/>
            <a:ext cx="5429250" cy="4641677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Chart Placeholder 11">
            <a:extLst>
              <a:ext uri="{FF2B5EF4-FFF2-40B4-BE49-F238E27FC236}">
                <a16:creationId xmlns:a16="http://schemas.microsoft.com/office/drawing/2014/main" id="{8C45FAA6-1118-A24C-9C61-949F410E7C81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438900" y="1530523"/>
            <a:ext cx="4914900" cy="4641677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437A76B-A3F1-E24A-9B72-37AC8087EC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653483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</p:spTree>
    <p:extLst>
      <p:ext uri="{BB962C8B-B14F-4D97-AF65-F5344CB8AC3E}">
        <p14:creationId xmlns:p14="http://schemas.microsoft.com/office/powerpoint/2010/main" val="1686395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200CC43E-DAB5-6045-A3FC-1B1B9D6DFFEB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1524000" y="1524000"/>
            <a:ext cx="9829800" cy="34163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Insert table	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A0123EED-038F-7B4A-92A4-A606571FF5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53483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72BC0-0141-2D65-4384-82B2C1196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11924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868577-B206-C94D-AA90-90C71CB8A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79"/>
          <a:stretch/>
        </p:blipFill>
        <p:spPr>
          <a:xfrm>
            <a:off x="0" y="0"/>
            <a:ext cx="116459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926B1D-2681-6D40-953A-D41E624A2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9900" y="1104900"/>
            <a:ext cx="10210800" cy="464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C3DB9-D22E-37C1-8603-44F3A55AA5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200" y="3125519"/>
            <a:ext cx="9080500" cy="603563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section header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892427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19960-C592-024C-8B94-896ABF102E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28435"/>
            <a:ext cx="4460516" cy="344710"/>
          </a:xfrm>
        </p:spPr>
        <p:txBody>
          <a:bodyPr wrap="none" tIns="64008" bIns="64008"/>
          <a:lstStyle/>
          <a:p>
            <a:r>
              <a:rPr lang="en-US" dirty="0"/>
              <a:t>Insert presentation topic or department/unit name</a:t>
            </a:r>
          </a:p>
        </p:txBody>
      </p:sp>
    </p:spTree>
    <p:extLst>
      <p:ext uri="{BB962C8B-B14F-4D97-AF65-F5344CB8AC3E}">
        <p14:creationId xmlns:p14="http://schemas.microsoft.com/office/powerpoint/2010/main" val="142036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21CCA-1EB8-EE46-B4BA-5F3D975754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28435"/>
            <a:ext cx="4460516" cy="344710"/>
          </a:xfrm>
        </p:spPr>
        <p:txBody>
          <a:bodyPr wrap="none" tIns="64008" bIns="64008"/>
          <a:lstStyle/>
          <a:p>
            <a:r>
              <a:rPr lang="en-US" dirty="0"/>
              <a:t>Insert presentation topic or department/unit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1FB28-7881-67A2-3E03-9832EF55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13392"/>
            <a:ext cx="10896600" cy="213392"/>
          </a:xfrm>
        </p:spPr>
        <p:txBody>
          <a:bodyPr/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49504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0455"/>
            <a:ext cx="10896600" cy="517065"/>
          </a:xfrm>
          <a:prstGeom prst="rect">
            <a:avLst/>
          </a:prstGeom>
        </p:spPr>
        <p:txBody>
          <a:bodyPr vert="horz" wrap="square" lIns="0" tIns="45720" rIns="91440" bIns="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10896600" cy="1775358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43580"/>
            <a:ext cx="1116106" cy="31442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274320" tIns="45720" rIns="274320" bIns="45720" rtlCol="0" anchor="ctr">
            <a:spAutoFit/>
          </a:bodyPr>
          <a:lstStyle>
            <a:lvl1pPr algn="l">
              <a:defRPr sz="14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0EB5E6-54D5-9945-8BFD-BD46E2794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7553" y="0"/>
            <a:ext cx="5706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W–Madison crest logo in red">
            <a:extLst>
              <a:ext uri="{FF2B5EF4-FFF2-40B4-BE49-F238E27FC236}">
                <a16:creationId xmlns:a16="http://schemas.microsoft.com/office/drawing/2014/main" id="{52794618-AA7B-F040-BD0B-B97556AA7FE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704812" y="222225"/>
            <a:ext cx="456122" cy="7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7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6" r:id="rId4"/>
    <p:sldLayoutId id="2147483672" r:id="rId5"/>
    <p:sldLayoutId id="2147483673" r:id="rId6"/>
    <p:sldLayoutId id="2147483663" r:id="rId7"/>
    <p:sldLayoutId id="2147483666" r:id="rId8"/>
    <p:sldLayoutId id="2147483667" r:id="rId9"/>
    <p:sldLayoutId id="2147483677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chemeClr val="tx1">
              <a:lumMod val="90000"/>
              <a:lumOff val="10000"/>
            </a:schemeClr>
          </a:solidFill>
          <a:latin typeface="Red Hat Display" panose="02010303040201060303" pitchFamily="2" charset="0"/>
          <a:ea typeface="Red Hat Display" panose="02010303040201060303" pitchFamily="2" charset="0"/>
          <a:cs typeface="Red Hat Display" panose="02010303040201060303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" userDrawn="1">
          <p15:clr>
            <a:srgbClr val="F26B43"/>
          </p15:clr>
        </p15:guide>
        <p15:guide id="2" pos="72" userDrawn="1">
          <p15:clr>
            <a:srgbClr val="F26B43"/>
          </p15:clr>
        </p15:guide>
        <p15:guide id="3" pos="7608" userDrawn="1">
          <p15:clr>
            <a:srgbClr val="F26B43"/>
          </p15:clr>
        </p15:guide>
        <p15:guide id="4" orient="horz" pos="4248" userDrawn="1">
          <p15:clr>
            <a:srgbClr val="F26B43"/>
          </p15:clr>
        </p15:guide>
        <p15:guide id="5" pos="288" userDrawn="1">
          <p15:clr>
            <a:srgbClr val="F26B43"/>
          </p15:clr>
        </p15:guide>
        <p15:guide id="6" orient="horz" pos="768" userDrawn="1">
          <p15:clr>
            <a:srgbClr val="F26B43"/>
          </p15:clr>
        </p15:guide>
        <p15:guide id="7" orient="horz" pos="960" userDrawn="1">
          <p15:clr>
            <a:srgbClr val="F26B43"/>
          </p15:clr>
        </p15:guide>
        <p15:guide id="8" orient="horz" pos="1152" userDrawn="1">
          <p15:clr>
            <a:srgbClr val="F26B43"/>
          </p15:clr>
        </p15:guide>
        <p15:guide id="9" orient="horz" pos="3888" userDrawn="1">
          <p15:clr>
            <a:srgbClr val="F26B43"/>
          </p15:clr>
        </p15:guide>
        <p15:guide id="10" pos="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ACD601-E669-A4D5-E968-7C550AE9F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399916"/>
            <a:ext cx="7530353" cy="627864"/>
          </a:xfrm>
        </p:spPr>
        <p:txBody>
          <a:bodyPr/>
          <a:lstStyle/>
          <a:p>
            <a:r>
              <a:rPr lang="en-US" dirty="0"/>
              <a:t>Week 2 Updates Shapiro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F5AA5-6B7D-494F-9865-F7AB9EBC7A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By Evan Johns </a:t>
            </a:r>
          </a:p>
        </p:txBody>
      </p:sp>
    </p:spTree>
    <p:extLst>
      <p:ext uri="{BB962C8B-B14F-4D97-AF65-F5344CB8AC3E}">
        <p14:creationId xmlns:p14="http://schemas.microsoft.com/office/powerpoint/2010/main" val="3541389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06C64-49F5-BD99-E3EE-814C6DC90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89DF2EC-7F36-4F60-00FC-F3440025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CSF3R Gene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8B1B7-371C-81B3-75B9-6E72E63F00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919F9FE-C3A8-FD16-C582-476DF02A66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43818"/>
            <a:ext cx="4953526" cy="4289379"/>
          </a:xfrm>
        </p:spPr>
        <p:txBody>
          <a:bodyPr/>
          <a:lstStyle/>
          <a:p>
            <a:r>
              <a:rPr lang="en-US" dirty="0"/>
              <a:t>Possible marker for PMN</a:t>
            </a:r>
          </a:p>
          <a:p>
            <a:r>
              <a:rPr lang="en-US" dirty="0"/>
              <a:t>Only expressed in small portion of cells. Not currently well </a:t>
            </a:r>
            <a:r>
              <a:rPr lang="en-US" dirty="0" err="1"/>
              <a:t>definined</a:t>
            </a:r>
            <a:endParaRPr lang="en-US" dirty="0"/>
          </a:p>
          <a:p>
            <a:r>
              <a:rPr lang="en-US" dirty="0"/>
              <a:t>Future direction</a:t>
            </a:r>
          </a:p>
          <a:p>
            <a:pPr lvl="1"/>
            <a:r>
              <a:rPr lang="en-US" dirty="0"/>
              <a:t>Can we isolate cells with low overall expression and higher CSF3R expression </a:t>
            </a:r>
          </a:p>
          <a:p>
            <a:pPr lvl="1"/>
            <a:endParaRPr lang="en-US" dirty="0"/>
          </a:p>
          <a:p>
            <a:r>
              <a:rPr lang="en-US" dirty="0"/>
              <a:t>Other gene markers such as S100A8 and S100A9 may also be helpful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6A55A-A634-A029-1A7A-4B9073163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918" y="1643818"/>
            <a:ext cx="4358663" cy="433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6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F00EB-7F6D-E53F-E19F-96CF15DA3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75D09B-52C4-1165-BD2F-31D50B62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Genes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B82AB-6661-DA21-AEF9-B84E95C016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419D9-8331-6A61-61EF-5D02B68CF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021" y="1362140"/>
            <a:ext cx="6786187" cy="501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14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02FDF-86C7-21FB-FED1-2F49C6233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D166BCA-D18F-49F0-842C-0E890017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87649-FFD7-57F4-E52B-85F09492C7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49AD6EF-E136-3E74-CDCD-D8087481B1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43818"/>
            <a:ext cx="10830910" cy="451204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6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99ABB-BB55-35C7-F516-AF9D684E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CA3F909-3FE5-8439-ED68-FCB1C6A86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6B496-FA0B-11A4-C1C4-72C3E49D4C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178DB52-F434-AEF2-D927-AC3C39EB17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43818"/>
            <a:ext cx="10830910" cy="451204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71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8708-E4F9-AA79-4C6B-205E65FF6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2CDB77B-4B10-A9D6-1368-ECDB5C922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A6CCA-1725-9752-8EAE-38F69F6054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92275C-2349-57D6-75E8-DFA9B882F90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43818"/>
            <a:ext cx="10830910" cy="451204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73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05E17-6B6B-3FFE-6D58-1FE22214D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124A41-2DBB-BA58-E036-ADCC7B49E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F892C-F417-833C-56FE-94776C8E02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CCB88BE-89F7-5286-2582-38B67648E4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43818"/>
            <a:ext cx="10830910" cy="451204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9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831C99-7466-5707-AAF8-25B3E4A5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72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A02E4-B2FF-C243-5CE0-5FF72A330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E8E292E-EEE7-0933-D38D-717878763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50" y="460834"/>
            <a:ext cx="11220450" cy="517065"/>
          </a:xfrm>
        </p:spPr>
        <p:txBody>
          <a:bodyPr/>
          <a:lstStyle/>
          <a:p>
            <a:r>
              <a:rPr lang="en-US" dirty="0"/>
              <a:t>Mapping Protein to mRNA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AC1B76-8A27-1C47-5D85-9C87944F43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534055"/>
            <a:ext cx="1749261" cy="323165"/>
          </a:xfrm>
        </p:spPr>
        <p:txBody>
          <a:bodyPr/>
          <a:lstStyle/>
          <a:p>
            <a:r>
              <a:rPr lang="en-US" dirty="0"/>
              <a:t>Week 2 Updates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4D60AE-3A3D-EC76-541F-623F3BBAB96D}"/>
              </a:ext>
            </a:extLst>
          </p:cNvPr>
          <p:cNvSpPr/>
          <p:nvPr/>
        </p:nvSpPr>
        <p:spPr>
          <a:xfrm>
            <a:off x="7157886" y="1548671"/>
            <a:ext cx="187509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720184-B167-4364-D3C5-1077645E825A}"/>
              </a:ext>
            </a:extLst>
          </p:cNvPr>
          <p:cNvSpPr/>
          <p:nvPr/>
        </p:nvSpPr>
        <p:spPr>
          <a:xfrm>
            <a:off x="2045446" y="1552596"/>
            <a:ext cx="187509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mRNA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7B928-17B0-20F6-2497-DAA1967E6A70}"/>
              </a:ext>
            </a:extLst>
          </p:cNvPr>
          <p:cNvSpPr txBox="1"/>
          <p:nvPr/>
        </p:nvSpPr>
        <p:spPr>
          <a:xfrm>
            <a:off x="376023" y="5238855"/>
            <a:ext cx="92542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ystem-ui"/>
              </a:rPr>
              <a:t>Updated to match RNA with the protein slides. Had to flip the Y coordinates so that they match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ystem-ui"/>
              </a:rPr>
              <a:t>Matches are not 1-1 as expected and some are better than 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ystem-ui"/>
              </a:rPr>
              <a:t>Note the patient IDs in the metadata do not align </a:t>
            </a:r>
            <a:r>
              <a:rPr lang="en-US" b="0" i="0" dirty="0">
                <a:effectLst/>
                <a:latin typeface="system-ui"/>
              </a:rPr>
              <a:t>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999406-B340-111A-37F5-4C957DF2B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452" y="1985381"/>
            <a:ext cx="4486207" cy="3323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5A95F7-351F-6D17-0912-6102020CB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48" y="2104310"/>
            <a:ext cx="6365379" cy="308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88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73E38-7973-9F75-A35E-5646B5D21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D396460-9A21-2B8F-23F3-17BC1173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50" y="460834"/>
            <a:ext cx="11220450" cy="517065"/>
          </a:xfrm>
        </p:spPr>
        <p:txBody>
          <a:bodyPr/>
          <a:lstStyle/>
          <a:p>
            <a:r>
              <a:rPr lang="en-US" dirty="0"/>
              <a:t>Mapping Protein to mRNA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E9843-BC74-B95E-806D-7847809ADA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534055"/>
            <a:ext cx="1749261" cy="323165"/>
          </a:xfrm>
        </p:spPr>
        <p:txBody>
          <a:bodyPr/>
          <a:lstStyle/>
          <a:p>
            <a:r>
              <a:rPr lang="en-US" dirty="0"/>
              <a:t>Week 2 Updates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40E4DE-C8B3-5F8C-ED33-DD08EC242774}"/>
              </a:ext>
            </a:extLst>
          </p:cNvPr>
          <p:cNvSpPr/>
          <p:nvPr/>
        </p:nvSpPr>
        <p:spPr>
          <a:xfrm>
            <a:off x="7157886" y="1548671"/>
            <a:ext cx="187509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E7894B-7B27-E4CB-918C-518BCD624405}"/>
              </a:ext>
            </a:extLst>
          </p:cNvPr>
          <p:cNvSpPr/>
          <p:nvPr/>
        </p:nvSpPr>
        <p:spPr>
          <a:xfrm>
            <a:off x="2045446" y="1552596"/>
            <a:ext cx="187509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mRNA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077651-4246-0C3A-5953-203EA1B71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861" y="2315580"/>
            <a:ext cx="3914296" cy="29784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46DB4C-012D-F1D1-197E-145985A7A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03" y="2524498"/>
            <a:ext cx="5841697" cy="276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4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4909F-32E0-99B1-4D69-40C2805F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C610A3-FF0C-3E6B-9446-4E399783D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50" y="460834"/>
            <a:ext cx="11220450" cy="517065"/>
          </a:xfrm>
        </p:spPr>
        <p:txBody>
          <a:bodyPr/>
          <a:lstStyle/>
          <a:p>
            <a:r>
              <a:rPr lang="en-US" dirty="0"/>
              <a:t>Mapping Protein to mRNA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A27086-2EC0-CF67-79BF-F47D378699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534055"/>
            <a:ext cx="1749261" cy="323165"/>
          </a:xfrm>
        </p:spPr>
        <p:txBody>
          <a:bodyPr/>
          <a:lstStyle/>
          <a:p>
            <a:r>
              <a:rPr lang="en-US" dirty="0"/>
              <a:t>Week 2 Updates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F3B1CA-4B64-BD38-C23A-959DEB434178}"/>
              </a:ext>
            </a:extLst>
          </p:cNvPr>
          <p:cNvSpPr/>
          <p:nvPr/>
        </p:nvSpPr>
        <p:spPr>
          <a:xfrm>
            <a:off x="7157886" y="1548671"/>
            <a:ext cx="187509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798435-FAFC-9D6C-4FED-0F522A86A8DF}"/>
              </a:ext>
            </a:extLst>
          </p:cNvPr>
          <p:cNvSpPr/>
          <p:nvPr/>
        </p:nvSpPr>
        <p:spPr>
          <a:xfrm>
            <a:off x="2045446" y="1552596"/>
            <a:ext cx="187509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BF5863-5B2E-8D84-28FE-C500BEC75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3938"/>
            <a:ext cx="4140114" cy="2874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7BBFC9-244F-DEFC-2285-399CC6716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" y="2429717"/>
            <a:ext cx="5698856" cy="279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03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36231-D49F-0FEC-82A9-FA6B759B1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914314-FAA0-486D-5F43-8F5E8356B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Mismatching Patient IDs between mRNA and Protein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E51C5-711E-C3F3-6B7E-0F6C5E483D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661" y="5375120"/>
            <a:ext cx="10803139" cy="8125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Mismatching patient IDs H &amp; L for the sample tissue sample. May cause issues analyzing the response status. Response status only listed in the RNA metadata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5FCAC-D80B-3E8D-5885-BB0628C8D6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57954-5EB3-93A1-3373-8164E409D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181" y="1636489"/>
            <a:ext cx="4083260" cy="3086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91469A-1CB6-26AB-B691-BB16D497B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3" y="1636489"/>
            <a:ext cx="5953046" cy="298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47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AE7E5-96EB-086C-7D8C-80D0661CE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80B31F1-3899-3E15-B155-0911BDF3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matches are poor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5FE2F-6C9A-37DE-AE2D-C8FF9FD69C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FF8FC-CB1A-0B87-38E0-FE79150D6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21" y="1499727"/>
            <a:ext cx="3796610" cy="29001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7A9D74-2311-AF7B-B143-99BCD1D7E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55" y="1634326"/>
            <a:ext cx="5706666" cy="28344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BC6477-6A27-207D-2205-3A611BCEEEA3}"/>
              </a:ext>
            </a:extLst>
          </p:cNvPr>
          <p:cNvSpPr txBox="1"/>
          <p:nvPr/>
        </p:nvSpPr>
        <p:spPr>
          <a:xfrm>
            <a:off x="786150" y="4680445"/>
            <a:ext cx="7555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matches are recognizable, but some may be very difficult to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 only trying to map a subset of the data.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9640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4AE81-40EA-61C9-1DF6-08569DF4D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E416BA-E7AA-29C4-700B-4D958720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Umap</a:t>
            </a:r>
            <a:r>
              <a:rPr lang="en-US" dirty="0"/>
              <a:t> Mappings for Cell Types in Python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098BEE-BC87-CEA5-9EE5-0B2BACE0F0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66267-7C41-852C-F514-4F70ABD24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42" y="1535896"/>
            <a:ext cx="10046216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78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241CD-0402-D271-2D8F-73F0DC943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4E3CA-C798-5968-9CDE-4E14768EA0B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6382" y="1524000"/>
            <a:ext cx="5137417" cy="2149306"/>
          </a:xfrm>
        </p:spPr>
        <p:txBody>
          <a:bodyPr/>
          <a:lstStyle/>
          <a:p>
            <a:r>
              <a:rPr lang="en-US" dirty="0"/>
              <a:t>Likely of the entire dataset rather than a particular patient</a:t>
            </a:r>
          </a:p>
          <a:p>
            <a:r>
              <a:rPr lang="en-US" dirty="0"/>
              <a:t>May be helpful to break this down by patient</a:t>
            </a:r>
          </a:p>
          <a:p>
            <a:r>
              <a:rPr lang="en-US" dirty="0"/>
              <a:t>PMN variation is likely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FF622-04BC-BCE8-EE6E-D63CA76F95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5604CD-E9AF-3B9C-642B-F27414DAF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uMap</a:t>
            </a:r>
            <a:r>
              <a:rPr lang="en-US" dirty="0"/>
              <a:t> of RNA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160FB-C9F3-2F7C-E00F-0F1446D75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4000"/>
            <a:ext cx="4906255" cy="477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17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85012-94CD-CC4B-0E3B-4BBED5ABF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E634F10-E9F0-9005-E0BD-D4F9F120E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Genes of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50FCF-CC05-8237-BACF-0D8DC20A01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EB3B2-312B-8AF2-DF15-45B9DF2B9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84" y="2191902"/>
            <a:ext cx="3415144" cy="3369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7FB56-D81D-0C73-8A10-8CA2E18A3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349" y="1775012"/>
            <a:ext cx="3887636" cy="3786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7F8F59-72E8-C783-F0B3-D7F6FE376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985" y="1775012"/>
            <a:ext cx="3754207" cy="378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11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W-Madison 2">
      <a:dk1>
        <a:srgbClr val="202020"/>
      </a:dk1>
      <a:lt1>
        <a:srgbClr val="FFFFFF"/>
      </a:lt1>
      <a:dk2>
        <a:srgbClr val="101010"/>
      </a:dk2>
      <a:lt2>
        <a:srgbClr val="DADFE1"/>
      </a:lt2>
      <a:accent1>
        <a:srgbClr val="C5050C"/>
      </a:accent1>
      <a:accent2>
        <a:srgbClr val="8DD3CE"/>
      </a:accent2>
      <a:accent3>
        <a:srgbClr val="FCCB51"/>
      </a:accent3>
      <a:accent4>
        <a:srgbClr val="ADADAD"/>
      </a:accent4>
      <a:accent5>
        <a:srgbClr val="006992"/>
      </a:accent5>
      <a:accent6>
        <a:srgbClr val="432E4F"/>
      </a:accent6>
      <a:hlink>
        <a:srgbClr val="0479A8"/>
      </a:hlink>
      <a:folHlink>
        <a:srgbClr val="0479A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-Madison-data-RedHat-16_9" id="{39149448-8F7A-FF49-B9B1-924C8F85E517}" vid="{49B34611-19B4-3D48-B648-24C73EA20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UW-Madison-data-RedHat-16_9</Template>
  <TotalTime>2452</TotalTime>
  <Words>239</Words>
  <Application>Microsoft Office PowerPoint</Application>
  <PresentationFormat>Widescreen</PresentationFormat>
  <Paragraphs>53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Red Hat Display</vt:lpstr>
      <vt:lpstr>Red Hat Text</vt:lpstr>
      <vt:lpstr>system-ui</vt:lpstr>
      <vt:lpstr>Office Theme</vt:lpstr>
      <vt:lpstr>Week 2 Updates Shapiro</vt:lpstr>
      <vt:lpstr>Mapping Protein to mRNA</vt:lpstr>
      <vt:lpstr>Mapping Protein to mRNA</vt:lpstr>
      <vt:lpstr>Mapping Protein to mRNA</vt:lpstr>
      <vt:lpstr>Mismatching Patient IDs between mRNA and Protein</vt:lpstr>
      <vt:lpstr>Some matches are poor </vt:lpstr>
      <vt:lpstr>Umap Mappings for Cell Types in Python</vt:lpstr>
      <vt:lpstr>uMap of RNA Data</vt:lpstr>
      <vt:lpstr>Genes of </vt:lpstr>
      <vt:lpstr>CSF3R Gene </vt:lpstr>
      <vt:lpstr>Other Genes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Evan Johns</dc:creator>
  <cp:lastModifiedBy>EVAN DANIEL JOHNS</cp:lastModifiedBy>
  <cp:revision>7</cp:revision>
  <dcterms:created xsi:type="dcterms:W3CDTF">2025-06-03T19:55:18Z</dcterms:created>
  <dcterms:modified xsi:type="dcterms:W3CDTF">2025-06-11T22:07:27Z</dcterms:modified>
</cp:coreProperties>
</file>